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 showGuides="1">
      <p:cViewPr varScale="1">
        <p:scale>
          <a:sx n="75" d="100"/>
          <a:sy n="75" d="100"/>
        </p:scale>
        <p:origin x="11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Final%20Capstone%20PPT.pptx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365" y="4568825"/>
            <a:ext cx="360045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Maddila Devisree Sai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30th November 2025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890" y="1488440"/>
            <a:ext cx="10653395" cy="493903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Visualized the relationship between Flight Number and Landing Success to study improvements over time due to engineering advancements.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Created plots of Payload Mass vs Launch Success to analyze how heavier missions affect booster recovery rates.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Compared success rates across different launch sites to identify the most reliable locations.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Examined the influence of Orbit type on landing outcome to understand mission complexity effects.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Used bar charts, scatter plots, and boxplots as they provide clear trends and enable comparison across mission attributes.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521460"/>
            <a:ext cx="10527665" cy="514794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Queried the dataset to count total successful launches.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Calculated success rates per launch site to identify high-performing locations.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Analyzed success outcomes by orbit type to study mission category effects.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Retrieved launches with the maximum and minimum payloads.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Filtered missions using specific success conditions and payload ranges.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Joined tables to extract detailed relationships among flight parameters.</a:t>
            </a:r>
          </a:p>
          <a:p>
            <a:pPr>
              <a:lnSpc>
                <a:spcPct val="130000"/>
              </a:lnSpc>
            </a:pPr>
            <a:endParaRPr lang="en-US" sz="2000" dirty="0">
              <a:latin typeface="Abadi" panose="020B0604020104020204" pitchFamily="34" charset="0"/>
              <a:cs typeface="Abdi" charset="0"/>
            </a:endParaRPr>
          </a:p>
          <a:p>
            <a:pPr>
              <a:lnSpc>
                <a:spcPct val="130000"/>
              </a:lnSpc>
            </a:pPr>
            <a:endParaRPr lang="en-US" sz="2000" dirty="0">
              <a:latin typeface="Abadi" panose="020B0604020104020204" pitchFamily="34" charset="0"/>
              <a:cs typeface="Abdi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630045"/>
            <a:ext cx="10515600" cy="330073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Plotted launch site markers to indicate the geographical position of each Falcon 9 launch location.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Added popup labels with launch site names to provide quick on-map context.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Used circle overlays to visually highlight the launch facility area and emphasize location significance.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Placed color-coded markers for successful and failed launches to distinguish mission outcomes spatially.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Drew distance lines between launch sites and their nearest coastline points to analyze logistic and safety constraints.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Applied interactive zooming and panning to explore launch geography dynamically</a:t>
            </a:r>
          </a:p>
          <a:p>
            <a:pPr>
              <a:lnSpc>
                <a:spcPct val="110000"/>
              </a:lnSpc>
            </a:pPr>
            <a:endParaRPr lang="en-US" altLang="en-US" sz="2000" dirty="0">
              <a:latin typeface="Abadi" panose="020B0604020104020204" pitchFamily="34" charset="0"/>
              <a:cs typeface="Abdi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2485" y="1677670"/>
            <a:ext cx="10607675" cy="5017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Added a Launch Site dropdown to allow users to filter data and compare success performance across different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Included a success pie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Displays overall successful launches when “All Sites” is selected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Shows Success vs Failure distribution for a specific site when selected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Implemented a Payload Range Slider to dynamically filter missions by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Added a Payload vs Success scatter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Highlights how launch success varies across different payload values and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Color-coded points for visual clarity of booster categories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Enabled real-time dashboard updates so users can interactively explore how launch conditions impact landing outcomes.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01431" y="65803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10663555" cy="43516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Selected relevant input features (launch site, orbit, payload mass, booster version, etc.) from the one-hot–encoded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Split the data into training and test sets to objectively evaluate model performance.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Trained multiple classification algorithms such as Logistic Regression, Support Vector Machine, K-Nearest Neighbors, and Decision Tree.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Tuned model hyperparameters (e.g., C, kernel, max_depth, </a:t>
            </a:r>
            <a:r>
              <a:rPr lang="en-US" altLang="en-US" sz="1800" dirty="0" err="1">
                <a:latin typeface="Abadi" panose="020B0604020104020204" pitchFamily="34" charset="0"/>
              </a:rPr>
              <a:t>n_neighbors</a:t>
            </a:r>
            <a:r>
              <a:rPr lang="en-US" altLang="en-US" sz="1800" dirty="0">
                <a:latin typeface="Abadi" panose="020B0604020104020204" pitchFamily="34" charset="0"/>
              </a:rPr>
              <a:t>) to improve prediction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Evaluated each model using accuracy score and inspected confusion matrices to understand types of errors.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800" dirty="0">
                <a:latin typeface="Abadi" panose="020B0604020104020204" pitchFamily="34" charset="0"/>
              </a:rPr>
              <a:t>Identified the best-performing model based on highest accuracy on the test set and used it for final landing success prediction.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375" y="1571625"/>
            <a:ext cx="10451465" cy="4726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en-US" sz="1600" b="1" i="1" dirty="0">
              <a:solidFill>
                <a:schemeClr val="tx1"/>
              </a:solidFill>
              <a:latin typeface="Abadi" panose="020B0604020104020204" pitchFamily="34" charset="0"/>
              <a:cs typeface="+mn-ea"/>
            </a:endParaRPr>
          </a:p>
          <a:p>
            <a:pPr marL="457200" lvl="1" indent="0">
              <a:buNone/>
            </a:pPr>
            <a:r>
              <a:rPr lang="en-US" altLang="en-US" sz="1600" b="1" i="1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Exploratory Data Analysis</a:t>
            </a:r>
          </a:p>
          <a:p>
            <a:pPr lvl="1">
              <a:lnSpc>
                <a:spcPct val="14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KSC LC-39A and CCAFS SLC-40 show the highest booster landing success rates.</a:t>
            </a:r>
          </a:p>
          <a:p>
            <a:pPr lvl="1">
              <a:lnSpc>
                <a:spcPct val="14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Higher success probability observed for medium payload ranges rather than extremely heavy payloads.</a:t>
            </a:r>
          </a:p>
          <a:p>
            <a:pPr lvl="1">
              <a:lnSpc>
                <a:spcPct val="14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Certain orbits such as LEO demonstrate more consistent landing outcomes</a:t>
            </a:r>
          </a:p>
          <a:p>
            <a:pPr marL="457200" lvl="1" indent="0">
              <a:buNone/>
            </a:pPr>
            <a:endParaRPr lang="en-US" altLang="en-US" sz="1600" b="1" i="1" dirty="0">
              <a:solidFill>
                <a:schemeClr val="tx1"/>
              </a:solidFill>
              <a:latin typeface="Abadi" panose="020B0604020104020204" pitchFamily="34" charset="0"/>
              <a:cs typeface="+mn-ea"/>
            </a:endParaRPr>
          </a:p>
          <a:p>
            <a:pPr marL="457200" lvl="1" indent="0">
              <a:buNone/>
            </a:pPr>
            <a:r>
              <a:rPr lang="en-US" altLang="en-US" sz="1600" b="1" i="1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Interactive Visual Analytics</a:t>
            </a:r>
            <a:endParaRPr lang="en-US" altLang="en-US" sz="1600" dirty="0">
              <a:solidFill>
                <a:schemeClr val="tx1"/>
              </a:solidFill>
              <a:latin typeface="Abadi" panose="020B0604020104020204" pitchFamily="34" charset="0"/>
              <a:cs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Folium maps reveal spatial clustering of successful launches near the U.S. East Coast.</a:t>
            </a:r>
          </a:p>
          <a:p>
            <a:pPr lvl="1">
              <a:lnSpc>
                <a:spcPct val="12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Dash dashboard confirms launch site and payload are key factors affecting success.</a:t>
            </a:r>
          </a:p>
          <a:p>
            <a:pPr lvl="1"/>
            <a:endParaRPr lang="en-US" altLang="en-US" sz="1600" dirty="0">
              <a:solidFill>
                <a:schemeClr val="tx1"/>
              </a:solidFill>
              <a:latin typeface="Abadi" panose="020B0604020104020204" pitchFamily="34" charset="0"/>
              <a:cs typeface="+mn-ea"/>
            </a:endParaRPr>
          </a:p>
          <a:p>
            <a:pPr marL="457200" lvl="1" indent="0">
              <a:buNone/>
            </a:pPr>
            <a:r>
              <a:rPr lang="en-US" altLang="en-US" sz="1600" b="1" i="1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Predictive Analysis</a:t>
            </a:r>
            <a:endParaRPr lang="en-US" altLang="en-US" sz="1600" dirty="0">
              <a:solidFill>
                <a:schemeClr val="tx1"/>
              </a:solidFill>
              <a:latin typeface="Abadi" panose="020B0604020104020204" pitchFamily="34" charset="0"/>
              <a:cs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Among all models tested, the best classifier achieved high predictive accuracy for landing outcome.</a:t>
            </a:r>
          </a:p>
          <a:p>
            <a:pPr lvl="1"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badi" panose="020B0604020104020204" pitchFamily="34" charset="0"/>
                <a:cs typeface="+mn-ea"/>
              </a:rPr>
              <a:t>Performance metrics show that reusable boosters can be predicted reliably using mission parameters.</a:t>
            </a:r>
          </a:p>
          <a:p>
            <a:pPr lvl="1"/>
            <a:endParaRPr lang="en-US" altLang="en-US" sz="1600" dirty="0">
              <a:solidFill>
                <a:schemeClr val="tx1"/>
              </a:solidFill>
              <a:latin typeface="Abadi" panose="020B0604020104020204" pitchFamily="34" charset="0"/>
              <a:cs typeface="+mn-ea"/>
            </a:endParaRPr>
          </a:p>
          <a:p>
            <a:pPr marL="457200" lvl="1" indent="0"/>
            <a:endParaRPr lang="en-US" altLang="en-US" sz="1600" dirty="0">
              <a:solidFill>
                <a:schemeClr val="tx1"/>
              </a:solidFill>
              <a:latin typeface="Abadi" panose="020B0604020104020204" pitchFamily="34" charset="0"/>
              <a:cs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" y="1730375"/>
            <a:ext cx="1072070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1737360"/>
            <a:ext cx="10775950" cy="37833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1492250"/>
            <a:ext cx="6122670" cy="5178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5" y="1906905"/>
            <a:ext cx="10687685" cy="3399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" y="1862455"/>
            <a:ext cx="10720705" cy="38538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55" y="1460500"/>
            <a:ext cx="9237345" cy="52901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5" y="1807845"/>
            <a:ext cx="7882890" cy="4478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" y="1693545"/>
            <a:ext cx="11036300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" y="2237740"/>
            <a:ext cx="11205845" cy="20529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" y="2251075"/>
            <a:ext cx="11625580" cy="19729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65" y="2226310"/>
            <a:ext cx="9323070" cy="28422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745" y="1571625"/>
            <a:ext cx="6113145" cy="49930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1984"/>
          <a:stretch>
            <a:fillRect/>
          </a:stretch>
        </p:blipFill>
        <p:spPr>
          <a:xfrm>
            <a:off x="3860800" y="1673860"/>
            <a:ext cx="4333875" cy="46107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770255" y="1713865"/>
            <a:ext cx="10514965" cy="430403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analyzes SpaceX Falcon 9 launch records to understand the factors that influence successful booster landings.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Historical launch data was acquired using API requests and web scraping and then cleaned for analytical consistency.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visualizations were developed using Folium and Plotly Dash to explore launch patterns and success rates.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were implemented to predict landing outcomes based on key flight attributes and payload characteristics.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study provides insights that support SpaceX’s vision of reducing launch costs through booster reusability.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230" y="1664970"/>
            <a:ext cx="359092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55" y="1374775"/>
            <a:ext cx="9796145" cy="54381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1577340"/>
            <a:ext cx="11365230" cy="47459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500" dirty="0">
                <a:solidFill>
                  <a:srgbClr val="0B49CB"/>
                </a:solidFill>
                <a:latin typeface="Abadi"/>
              </a:rPr>
              <a:t>Launch Sites on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1400810"/>
            <a:ext cx="8902065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63644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en-US" sz="3200" dirty="0">
                <a:solidFill>
                  <a:srgbClr val="0B49CB"/>
                </a:solidFill>
                <a:latin typeface="Abadi"/>
              </a:rPr>
              <a:t>Success/Failed launches for each site on the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55" y="1358900"/>
            <a:ext cx="8941435" cy="53708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0580" y="500380"/>
            <a:ext cx="954151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2800" b="0" i="0">
                <a:solidFill>
                  <a:srgbClr val="0070C0"/>
                </a:solidFill>
                <a:latin typeface="system-ui"/>
                <a:ea typeface="system-ui"/>
              </a:rPr>
              <a:t>D</a:t>
            </a:r>
            <a:r>
              <a:rPr sz="2800" b="0" i="0">
                <a:solidFill>
                  <a:srgbClr val="0070C0"/>
                </a:solidFill>
                <a:latin typeface="system-ui"/>
                <a:ea typeface="system-ui"/>
              </a:rPr>
              <a:t>istances between a </a:t>
            </a:r>
            <a:r>
              <a:rPr lang="en-US" sz="2800" b="0" i="0">
                <a:solidFill>
                  <a:srgbClr val="0070C0"/>
                </a:solidFill>
                <a:latin typeface="system-ui"/>
                <a:ea typeface="system-ui"/>
              </a:rPr>
              <a:t>L</a:t>
            </a:r>
            <a:r>
              <a:rPr sz="2800" b="0" i="0">
                <a:solidFill>
                  <a:srgbClr val="0070C0"/>
                </a:solidFill>
                <a:latin typeface="system-ui"/>
                <a:ea typeface="system-ui"/>
              </a:rPr>
              <a:t>aunch site to its </a:t>
            </a:r>
            <a:r>
              <a:rPr lang="en-US" sz="2800" b="0" i="0">
                <a:solidFill>
                  <a:srgbClr val="0070C0"/>
                </a:solidFill>
                <a:latin typeface="system-ui"/>
                <a:ea typeface="system-ui"/>
              </a:rPr>
              <a:t>P</a:t>
            </a:r>
            <a:r>
              <a:rPr sz="2800" b="0" i="0">
                <a:solidFill>
                  <a:srgbClr val="0070C0"/>
                </a:solidFill>
                <a:latin typeface="system-ui"/>
                <a:ea typeface="system-ui"/>
              </a:rPr>
              <a:t>roximities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45" y="1591945"/>
            <a:ext cx="10681335" cy="50139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100" dirty="0">
                <a:solidFill>
                  <a:srgbClr val="0B49CB"/>
                </a:solidFill>
                <a:latin typeface="Abadi"/>
              </a:rPr>
              <a:t>Total Successful Launches by 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" y="1576705"/>
            <a:ext cx="10924540" cy="49866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51610"/>
            <a:ext cx="11123295" cy="4573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828040" y="1864995"/>
            <a:ext cx="10538460" cy="3665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rockets are designed for partial reusability to significantly reduce the cost of space missions.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landing success is a critical factor that determines reusability and operational efficiency.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 the relationship between launch parameters and landing outcomes enables data-driven decision-making.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alt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investigates launch sites, orbit types, payload ranges, and booster configurations that lead to successful booster landings.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for Payload v/s Launch Site’s Success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866265"/>
            <a:ext cx="11150600" cy="36042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10" y="1487170"/>
            <a:ext cx="8323580" cy="52793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335" y="1464310"/>
            <a:ext cx="5561330" cy="52946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255" y="1875155"/>
            <a:ext cx="10551160" cy="43516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and payload mass are strong predictors of Falcon 9 booster landing success.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Spatial and interactive analysis confirmed that KSC LC-39A and CCAFS SLC-40 deliver consistently higher success rates.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modeling showed high predictive accuracy, demonstrating the feasibility of forecasting landing outcomes before launch.</a:t>
            </a:r>
          </a:p>
          <a:p>
            <a:pPr>
              <a:lnSpc>
                <a:spcPct val="130000"/>
              </a:lnSpc>
              <a:spcBef>
                <a:spcPts val="1400"/>
              </a:spcBef>
            </a:pPr>
            <a:r>
              <a:rPr lang="en-US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findings can help optimize mission planning and support SpaceX’s goal of reducing launch costs through booster reusability.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1467485"/>
            <a:ext cx="10515600" cy="51441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1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 &amp; Notebooks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 : 🔗</a:t>
            </a: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highlight>
                  <a:srgbClr val="C0C0C0"/>
                </a:highlight>
                <a:latin typeface="Abadi" panose="020B0604020104020204" pitchFamily="34" charset="0"/>
                <a:hlinkClick r:id="rId4" action="ppaction://hlinkpres?slideindex=1&amp;slidetitle="/>
              </a:rPr>
              <a:t>https://github.com/devi045/Capstone-DataScience-Project</a:t>
            </a:r>
            <a:endParaRPr lang="en-US" altLang="en-US" sz="1200" dirty="0">
              <a:solidFill>
                <a:schemeClr val="accent3">
                  <a:lumMod val="25000"/>
                </a:schemeClr>
              </a:solidFill>
              <a:highlight>
                <a:srgbClr val="C0C0C0"/>
              </a:highlight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1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Source</a:t>
            </a:r>
            <a:endParaRPr lang="en-US" alt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scraped mission details from SpaceX official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1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Development Tools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Python, </a:t>
            </a:r>
            <a:r>
              <a:rPr lang="en-US" alt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Notebook, pandas, NumPy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Folium, Plotly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Scikit-learn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PyCharm (local execution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1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Environment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 Skills Network Labs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Local Python (Anaconda) when troubleshooting Dash visualization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630045"/>
            <a:ext cx="10483850" cy="492188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SpaceX Launch Data was collected using: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SpaceX REST API for structured launch records (launch site, payload, booster version, success outcome)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Web Scraping with BeautifulSoup to extract additional details such as landing pad and mission information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JSON and HTML responses were parsed and converted into pandas DataFrames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Intermediate datasets were exported as CSV files for use in subsequent labs</a:t>
            </a: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7500" lnSpcReduction="20000"/>
          </a:bodyPr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en-US" dirty="0">
                <a:latin typeface="Abadi" panose="020B0604020104020204" pitchFamily="34" charset="0"/>
              </a:rPr>
              <a:t>Launch history was gathered from the SpaceX REST API, providing launch outcomes, payload data, flight number, booster version, and launch sites.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en-US" dirty="0">
                <a:latin typeface="Abadi" panose="020B0604020104020204" pitchFamily="34" charset="0"/>
              </a:rPr>
              <a:t>Web scraping (BeautifulSoup) was used to supplement API data with landing pad details and mission information not directly included in the API.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en-US" dirty="0">
                <a:latin typeface="Abadi" panose="020B0604020104020204" pitchFamily="34" charset="0"/>
              </a:rPr>
              <a:t>Retrieved JSON and HTML content was parsed and converted into pandas DataFrames.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altLang="en-US" dirty="0">
                <a:latin typeface="Abadi" panose="020B0604020104020204" pitchFamily="34" charset="0"/>
              </a:rPr>
              <a:t>Final processed datasets were exported as CSV files for use in later analysis and modeling</a:t>
            </a:r>
          </a:p>
          <a:p>
            <a:pPr>
              <a:lnSpc>
                <a:spcPct val="120000"/>
              </a:lnSpc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-1" t="-1587" r="-1587" b="-1"/>
          <a:stretch>
            <a:fillRect/>
          </a:stretch>
        </p:blipFill>
        <p:spPr>
          <a:xfrm>
            <a:off x="6096000" y="1724660"/>
            <a:ext cx="5461000" cy="4183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80415" y="1548765"/>
            <a:ext cx="10532745" cy="40125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Removed unused or irrelevant features and standardized column naming for consistency.</a:t>
            </a:r>
          </a:p>
          <a:p>
            <a:pPr>
              <a:lnSpc>
                <a:spcPct val="130000"/>
              </a:lnSpc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Treated missing values by eliminating incomplete records or imputing values where appropriate.</a:t>
            </a:r>
          </a:p>
          <a:p>
            <a:pPr>
              <a:lnSpc>
                <a:spcPct val="130000"/>
              </a:lnSpc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Created a new “class” column indicating landing success (1) or failure (0).</a:t>
            </a:r>
          </a:p>
          <a:p>
            <a:pPr>
              <a:lnSpc>
                <a:spcPct val="130000"/>
              </a:lnSpc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Performed One-Hot Encoding on categorical features such as Launch Site, Orbit, Landing Pad, and Serial.</a:t>
            </a:r>
          </a:p>
          <a:p>
            <a:pPr>
              <a:lnSpc>
                <a:spcPct val="130000"/>
              </a:lnSpc>
            </a:pPr>
            <a:r>
              <a:rPr lang="en-US" altLang="en-US" sz="2000" dirty="0">
                <a:latin typeface="Abadi" panose="020B0604020104020204" pitchFamily="34" charset="0"/>
                <a:cs typeface="Abdi" charset="0"/>
              </a:rPr>
              <a:t>Exported the cleaned DataFrame as dataset_part_1.csv for future EDA and modeling.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/>
</ds:datastoreItem>
</file>

<file path=customXml/itemProps2.xml><?xml version="1.0" encoding="utf-8"?>
<ds:datastoreItem xmlns:ds="http://schemas.openxmlformats.org/officeDocument/2006/customXml" ds:itemID="{54DA07C5-A406-4A0D-B3E6-3856C94AC7F3}">
  <ds:schemaRefs/>
</ds:datastoreItem>
</file>

<file path=customXml/itemProps3.xml><?xml version="1.0" encoding="utf-8"?>
<ds:datastoreItem xmlns:ds="http://schemas.openxmlformats.org/officeDocument/2006/customXml" ds:itemID="{7EFDA260-DDA0-422C-B7AE-778F653FBB3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1373</Words>
  <Application>Microsoft Office PowerPoint</Application>
  <PresentationFormat>Widescreen</PresentationFormat>
  <Paragraphs>194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system-ui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Maddila Devisree Sai</cp:lastModifiedBy>
  <cp:revision>203</cp:revision>
  <dcterms:created xsi:type="dcterms:W3CDTF">2021-04-29T18:58:00Z</dcterms:created>
  <dcterms:modified xsi:type="dcterms:W3CDTF">2025-11-30T17:25:36Z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F377D97D4B5044629E51FB5400CBA901_13</vt:lpwstr>
  </property>
  <property fmtid="{D5CDD505-2E9C-101B-9397-08002B2CF9AE}" pid="4" name="KSOProductBuildVer">
    <vt:lpwstr>1033-12.2.0.23155</vt:lpwstr>
  </property>
</Properties>
</file>